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tiff" ContentType="image/tiff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8" r:id="rId6"/>
    <p:sldId id="269" r:id="rId7"/>
    <p:sldId id="260" r:id="rId8"/>
    <p:sldId id="266" r:id="rId9"/>
    <p:sldId id="267" r:id="rId10"/>
    <p:sldId id="271" r:id="rId11"/>
    <p:sldId id="270" r:id="rId12"/>
    <p:sldId id="263" r:id="rId13"/>
    <p:sldId id="264" r:id="rId14"/>
  </p:sldIdLst>
  <p:sldSz cx="9144000" cy="6858000" type="screen4x3"/>
  <p:notesSz cx="6858000" cy="9144000"/>
  <p:embeddedFontLst>
    <p:embeddedFont>
      <p:font typeface="Arial Black" panose="020B0604020202020204" pitchFamily="34" charset="0"/>
      <p:regular r:id="rId16"/>
      <p:bold r:id="rId17"/>
    </p:embeddedFon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Consolas" panose="020B0609020204030204" pitchFamily="49" charset="0"/>
      <p:regular r:id="rId22"/>
      <p:bold r:id="rId23"/>
      <p:italic r:id="rId24"/>
      <p:boldItalic r:id="rId25"/>
    </p:embeddedFont>
    <p:embeddedFont>
      <p:font typeface="Lato" panose="020F0502020204030203" pitchFamily="34" charset="0"/>
      <p:regular r:id="rId26"/>
      <p:bold r:id="rId27"/>
      <p:italic r:id="rId28"/>
      <p:boldItalic r:id="rId29"/>
    </p:embeddedFont>
    <p:embeddedFont>
      <p:font typeface="Raleway" pitchFamily="2" charset="77"/>
      <p:regular r:id="rId30"/>
      <p:bold r:id="rId31"/>
      <p:italic r:id="rId32"/>
      <p:boldItalic r:id="rId33"/>
    </p:embeddedFont>
    <p:embeddedFont>
      <p:font typeface="Roboto Mono" pitchFamily="49" charset="0"/>
      <p:regular r:id="rId34"/>
      <p:bold r:id="rId35"/>
      <p:italic r:id="rId36"/>
      <p:boldItalic r:id="rId37"/>
    </p:embeddedFont>
    <p:embeddedFont>
      <p:font typeface="Verdana" panose="020B0604030504040204" pitchFamily="34" charset="0"/>
      <p:regular r:id="rId38"/>
      <p:bold r:id="rId39"/>
      <p:italic r:id="rId40"/>
      <p:boldItalic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42" roundtripDataSignature="AMtx7mhVMiFkaysB7bd9kIUiYAf1968HI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53"/>
    <p:restoredTop sz="94651"/>
  </p:normalViewPr>
  <p:slideViewPr>
    <p:cSldViewPr snapToGrid="0">
      <p:cViewPr varScale="1">
        <p:scale>
          <a:sx n="110" d="100"/>
          <a:sy n="110" d="100"/>
        </p:scale>
        <p:origin x="480" y="17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9" Type="http://schemas.openxmlformats.org/officeDocument/2006/relationships/font" Target="fonts/font24.fntdata"/><Relationship Id="rId21" Type="http://schemas.openxmlformats.org/officeDocument/2006/relationships/font" Target="fonts/font6.fntdata"/><Relationship Id="rId34" Type="http://schemas.openxmlformats.org/officeDocument/2006/relationships/font" Target="fonts/font19.fntdata"/><Relationship Id="rId42" Type="http://customschemas.google.com/relationships/presentationmetadata" Target="meta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9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32" Type="http://schemas.openxmlformats.org/officeDocument/2006/relationships/font" Target="fonts/font17.fntdata"/><Relationship Id="rId37" Type="http://schemas.openxmlformats.org/officeDocument/2006/relationships/font" Target="fonts/font22.fntdata"/><Relationship Id="rId40" Type="http://schemas.openxmlformats.org/officeDocument/2006/relationships/font" Target="fonts/font25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36" Type="http://schemas.openxmlformats.org/officeDocument/2006/relationships/font" Target="fonts/font21.fntdata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font" Target="fonts/font16.fntdata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font" Target="fonts/font15.fntdata"/><Relationship Id="rId35" Type="http://schemas.openxmlformats.org/officeDocument/2006/relationships/font" Target="fonts/font20.fntdata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33" Type="http://schemas.openxmlformats.org/officeDocument/2006/relationships/font" Target="fonts/font18.fntdata"/><Relationship Id="rId38" Type="http://schemas.openxmlformats.org/officeDocument/2006/relationships/font" Target="fonts/font23.fntdata"/><Relationship Id="rId46" Type="http://schemas.openxmlformats.org/officeDocument/2006/relationships/tableStyles" Target="tableStyles.xml"/><Relationship Id="rId20" Type="http://schemas.openxmlformats.org/officeDocument/2006/relationships/font" Target="fonts/font5.fntdata"/><Relationship Id="rId41" Type="http://schemas.openxmlformats.org/officeDocument/2006/relationships/font" Target="fonts/font26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Class Balance</c:v>
                </c:pt>
              </c:strCache>
            </c:strRef>
          </c:tx>
          <c:dPt>
            <c:idx val="0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696F-4998-BAEB-7891883D93C7}"/>
              </c:ext>
            </c:extLst>
          </c:dPt>
          <c:dPt>
            <c:idx val="1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696F-4998-BAEB-7891883D93C7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Phishing</c:v>
                </c:pt>
                <c:pt idx="1">
                  <c:v>Legitimate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51</c:v>
                </c:pt>
                <c:pt idx="1">
                  <c:v>49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CA9-4E6C-A913-71E0D8E2F056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133829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301821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261527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931609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255407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810704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g131248d8532_0_503"/>
          <p:cNvSpPr/>
          <p:nvPr/>
        </p:nvSpPr>
        <p:spPr>
          <a:xfrm>
            <a:off x="0" y="0"/>
            <a:ext cx="9144000" cy="650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g131248d8532_0_503"/>
          <p:cNvGrpSpPr/>
          <p:nvPr/>
        </p:nvGrpSpPr>
        <p:grpSpPr>
          <a:xfrm>
            <a:off x="830392" y="1588427"/>
            <a:ext cx="745763" cy="61102"/>
            <a:chOff x="4580561" y="2589004"/>
            <a:chExt cx="1064464" cy="25200"/>
          </a:xfrm>
        </p:grpSpPr>
        <p:sp>
          <p:nvSpPr>
            <p:cNvPr id="12" name="Google Shape;12;g131248d8532_0_50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g131248d8532_0_50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4;g131248d8532_0_503"/>
          <p:cNvSpPr txBox="1">
            <a:spLocks noGrp="1"/>
          </p:cNvSpPr>
          <p:nvPr>
            <p:ph type="ctrTitle"/>
          </p:nvPr>
        </p:nvSpPr>
        <p:spPr>
          <a:xfrm>
            <a:off x="729450" y="1763267"/>
            <a:ext cx="7688100" cy="221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5" name="Google Shape;15;g131248d8532_0_503"/>
          <p:cNvSpPr txBox="1">
            <a:spLocks noGrp="1"/>
          </p:cNvSpPr>
          <p:nvPr>
            <p:ph type="subTitle" idx="1"/>
          </p:nvPr>
        </p:nvSpPr>
        <p:spPr>
          <a:xfrm>
            <a:off x="729627" y="4230533"/>
            <a:ext cx="7688100" cy="72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" name="Google Shape;16;g131248d8532_0_503"/>
          <p:cNvSpPr txBox="1">
            <a:spLocks noGrp="1"/>
          </p:cNvSpPr>
          <p:nvPr>
            <p:ph type="sldNum" idx="12"/>
          </p:nvPr>
        </p:nvSpPr>
        <p:spPr>
          <a:xfrm>
            <a:off x="8536302" y="6333134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g131248d8532_0_567"/>
          <p:cNvGrpSpPr/>
          <p:nvPr/>
        </p:nvGrpSpPr>
        <p:grpSpPr>
          <a:xfrm>
            <a:off x="830392" y="5558926"/>
            <a:ext cx="745763" cy="61102"/>
            <a:chOff x="4580561" y="2589004"/>
            <a:chExt cx="1064464" cy="25200"/>
          </a:xfrm>
        </p:grpSpPr>
        <p:sp>
          <p:nvSpPr>
            <p:cNvPr id="75" name="Google Shape;75;g131248d8532_0_56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g131248d8532_0_56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" name="Google Shape;77;g131248d8532_0_567"/>
          <p:cNvSpPr txBox="1">
            <a:spLocks noGrp="1"/>
          </p:cNvSpPr>
          <p:nvPr>
            <p:ph type="title" hasCustomPrompt="1"/>
          </p:nvPr>
        </p:nvSpPr>
        <p:spPr>
          <a:xfrm>
            <a:off x="729450" y="978600"/>
            <a:ext cx="7688400" cy="165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g131248d8532_0_567"/>
          <p:cNvSpPr txBox="1">
            <a:spLocks noGrp="1"/>
          </p:cNvSpPr>
          <p:nvPr>
            <p:ph type="body" idx="1"/>
          </p:nvPr>
        </p:nvSpPr>
        <p:spPr>
          <a:xfrm>
            <a:off x="729450" y="3030517"/>
            <a:ext cx="7688400" cy="210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g131248d8532_0_567"/>
          <p:cNvSpPr txBox="1">
            <a:spLocks noGrp="1"/>
          </p:cNvSpPr>
          <p:nvPr>
            <p:ph type="sldNum" idx="12"/>
          </p:nvPr>
        </p:nvSpPr>
        <p:spPr>
          <a:xfrm>
            <a:off x="8536302" y="6333134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31248d8532_0_574"/>
          <p:cNvSpPr txBox="1">
            <a:spLocks noGrp="1"/>
          </p:cNvSpPr>
          <p:nvPr>
            <p:ph type="sldNum" idx="12"/>
          </p:nvPr>
        </p:nvSpPr>
        <p:spPr>
          <a:xfrm>
            <a:off x="8536302" y="6333134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31248d8532_0_57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g131248d8532_0_57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marL="914400" lvl="1" indent="-3429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2pPr>
            <a:lvl3pPr marL="1371600" lvl="2" indent="-3429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3pPr>
            <a:lvl4pPr marL="1828800" lvl="3" indent="-3429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marL="2286000" lvl="4" indent="-3429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marL="2743200" lvl="5" indent="-3429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marL="3200400" lvl="6" indent="-3429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marL="3657600" lvl="7" indent="-3429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marL="4114800" lvl="8" indent="-342900" algn="l" rtl="0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85" name="Google Shape;85;g131248d8532_0_57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g131248d8532_0_57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g131248d8532_0_57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g131248d8532_0_511"/>
          <p:cNvGrpSpPr/>
          <p:nvPr/>
        </p:nvGrpSpPr>
        <p:grpSpPr>
          <a:xfrm>
            <a:off x="830392" y="1588427"/>
            <a:ext cx="745763" cy="61102"/>
            <a:chOff x="4580561" y="2589004"/>
            <a:chExt cx="1064464" cy="25200"/>
          </a:xfrm>
        </p:grpSpPr>
        <p:sp>
          <p:nvSpPr>
            <p:cNvPr id="19" name="Google Shape;19;g131248d8532_0_5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g131248d8532_0_5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g131248d8532_0_511"/>
          <p:cNvSpPr txBox="1">
            <a:spLocks noGrp="1"/>
          </p:cNvSpPr>
          <p:nvPr>
            <p:ph type="title"/>
          </p:nvPr>
        </p:nvSpPr>
        <p:spPr>
          <a:xfrm>
            <a:off x="729450" y="1763267"/>
            <a:ext cx="7688400" cy="202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g131248d8532_0_511"/>
          <p:cNvSpPr txBox="1">
            <a:spLocks noGrp="1"/>
          </p:cNvSpPr>
          <p:nvPr>
            <p:ph type="sldNum" idx="12"/>
          </p:nvPr>
        </p:nvSpPr>
        <p:spPr>
          <a:xfrm>
            <a:off x="8536302" y="6333134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g131248d8532_0_517"/>
          <p:cNvSpPr/>
          <p:nvPr/>
        </p:nvSpPr>
        <p:spPr>
          <a:xfrm>
            <a:off x="0" y="0"/>
            <a:ext cx="9144000" cy="65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" name="Google Shape;25;g131248d8532_0_517"/>
          <p:cNvGrpSpPr/>
          <p:nvPr/>
        </p:nvGrpSpPr>
        <p:grpSpPr>
          <a:xfrm>
            <a:off x="830392" y="1588427"/>
            <a:ext cx="745763" cy="61102"/>
            <a:chOff x="4580561" y="2589004"/>
            <a:chExt cx="1064464" cy="25200"/>
          </a:xfrm>
        </p:grpSpPr>
        <p:sp>
          <p:nvSpPr>
            <p:cNvPr id="26" name="Google Shape;26;g131248d8532_0_51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g131248d8532_0_51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Google Shape;28;g131248d8532_0_517"/>
          <p:cNvSpPr txBox="1">
            <a:spLocks noGrp="1"/>
          </p:cNvSpPr>
          <p:nvPr>
            <p:ph type="title"/>
          </p:nvPr>
        </p:nvSpPr>
        <p:spPr>
          <a:xfrm>
            <a:off x="729450" y="1758200"/>
            <a:ext cx="7688700" cy="71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29" name="Google Shape;29;g131248d8532_0_517"/>
          <p:cNvSpPr txBox="1">
            <a:spLocks noGrp="1"/>
          </p:cNvSpPr>
          <p:nvPr>
            <p:ph type="body" idx="1"/>
          </p:nvPr>
        </p:nvSpPr>
        <p:spPr>
          <a:xfrm>
            <a:off x="729450" y="2771833"/>
            <a:ext cx="7688700" cy="30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g131248d8532_0_517"/>
          <p:cNvSpPr txBox="1">
            <a:spLocks noGrp="1"/>
          </p:cNvSpPr>
          <p:nvPr>
            <p:ph type="sldNum" idx="12"/>
          </p:nvPr>
        </p:nvSpPr>
        <p:spPr>
          <a:xfrm>
            <a:off x="8536302" y="6333134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g131248d8532_0_525"/>
          <p:cNvSpPr/>
          <p:nvPr/>
        </p:nvSpPr>
        <p:spPr>
          <a:xfrm>
            <a:off x="0" y="0"/>
            <a:ext cx="9144000" cy="65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" name="Google Shape;33;g131248d8532_0_525"/>
          <p:cNvGrpSpPr/>
          <p:nvPr/>
        </p:nvGrpSpPr>
        <p:grpSpPr>
          <a:xfrm>
            <a:off x="830392" y="1588427"/>
            <a:ext cx="745763" cy="61102"/>
            <a:chOff x="4580561" y="2589004"/>
            <a:chExt cx="1064464" cy="25200"/>
          </a:xfrm>
        </p:grpSpPr>
        <p:sp>
          <p:nvSpPr>
            <p:cNvPr id="34" name="Google Shape;34;g131248d8532_0_52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g131248d8532_0_52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" name="Google Shape;36;g131248d8532_0_525"/>
          <p:cNvSpPr txBox="1">
            <a:spLocks noGrp="1"/>
          </p:cNvSpPr>
          <p:nvPr>
            <p:ph type="title"/>
          </p:nvPr>
        </p:nvSpPr>
        <p:spPr>
          <a:xfrm>
            <a:off x="729450" y="1758200"/>
            <a:ext cx="7688400" cy="71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37" name="Google Shape;37;g131248d8532_0_525"/>
          <p:cNvSpPr txBox="1">
            <a:spLocks noGrp="1"/>
          </p:cNvSpPr>
          <p:nvPr>
            <p:ph type="body" idx="1"/>
          </p:nvPr>
        </p:nvSpPr>
        <p:spPr>
          <a:xfrm>
            <a:off x="729325" y="2771833"/>
            <a:ext cx="3774300" cy="30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8" name="Google Shape;38;g131248d8532_0_525"/>
          <p:cNvSpPr txBox="1">
            <a:spLocks noGrp="1"/>
          </p:cNvSpPr>
          <p:nvPr>
            <p:ph type="body" idx="2"/>
          </p:nvPr>
        </p:nvSpPr>
        <p:spPr>
          <a:xfrm>
            <a:off x="4643604" y="2771833"/>
            <a:ext cx="3774300" cy="30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9" name="Google Shape;39;g131248d8532_0_525"/>
          <p:cNvSpPr txBox="1">
            <a:spLocks noGrp="1"/>
          </p:cNvSpPr>
          <p:nvPr>
            <p:ph type="sldNum" idx="12"/>
          </p:nvPr>
        </p:nvSpPr>
        <p:spPr>
          <a:xfrm>
            <a:off x="8536302" y="6333134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131248d8532_0_534"/>
          <p:cNvSpPr/>
          <p:nvPr/>
        </p:nvSpPr>
        <p:spPr>
          <a:xfrm>
            <a:off x="0" y="0"/>
            <a:ext cx="9144000" cy="65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" name="Google Shape;42;g131248d8532_0_534"/>
          <p:cNvGrpSpPr/>
          <p:nvPr/>
        </p:nvGrpSpPr>
        <p:grpSpPr>
          <a:xfrm>
            <a:off x="830392" y="1588427"/>
            <a:ext cx="745763" cy="61102"/>
            <a:chOff x="4580561" y="2589004"/>
            <a:chExt cx="1064464" cy="25200"/>
          </a:xfrm>
        </p:grpSpPr>
        <p:sp>
          <p:nvSpPr>
            <p:cNvPr id="43" name="Google Shape;43;g131248d8532_0_53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g131248d8532_0_53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g131248d8532_0_534"/>
          <p:cNvSpPr txBox="1">
            <a:spLocks noGrp="1"/>
          </p:cNvSpPr>
          <p:nvPr>
            <p:ph type="title"/>
          </p:nvPr>
        </p:nvSpPr>
        <p:spPr>
          <a:xfrm>
            <a:off x="729450" y="1758200"/>
            <a:ext cx="7688400" cy="71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46" name="Google Shape;46;g131248d8532_0_534"/>
          <p:cNvSpPr txBox="1">
            <a:spLocks noGrp="1"/>
          </p:cNvSpPr>
          <p:nvPr>
            <p:ph type="sldNum" idx="12"/>
          </p:nvPr>
        </p:nvSpPr>
        <p:spPr>
          <a:xfrm>
            <a:off x="8536302" y="6333134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g131248d8532_0_541"/>
          <p:cNvSpPr/>
          <p:nvPr/>
        </p:nvSpPr>
        <p:spPr>
          <a:xfrm>
            <a:off x="0" y="0"/>
            <a:ext cx="9144000" cy="65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" name="Google Shape;49;g131248d8532_0_541"/>
          <p:cNvGrpSpPr/>
          <p:nvPr/>
        </p:nvGrpSpPr>
        <p:grpSpPr>
          <a:xfrm>
            <a:off x="830392" y="1588427"/>
            <a:ext cx="745763" cy="61102"/>
            <a:chOff x="4580561" y="2589004"/>
            <a:chExt cx="1064464" cy="25200"/>
          </a:xfrm>
        </p:grpSpPr>
        <p:sp>
          <p:nvSpPr>
            <p:cNvPr id="50" name="Google Shape;50;g131248d8532_0_54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g131248d8532_0_54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g131248d8532_0_541"/>
          <p:cNvSpPr txBox="1">
            <a:spLocks noGrp="1"/>
          </p:cNvSpPr>
          <p:nvPr>
            <p:ph type="title"/>
          </p:nvPr>
        </p:nvSpPr>
        <p:spPr>
          <a:xfrm>
            <a:off x="730000" y="1758200"/>
            <a:ext cx="3300900" cy="184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53" name="Google Shape;53;g131248d8532_0_541"/>
          <p:cNvSpPr txBox="1">
            <a:spLocks noGrp="1"/>
          </p:cNvSpPr>
          <p:nvPr>
            <p:ph type="body" idx="1"/>
          </p:nvPr>
        </p:nvSpPr>
        <p:spPr>
          <a:xfrm>
            <a:off x="721225" y="3708967"/>
            <a:ext cx="3300900" cy="21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g131248d8532_0_541"/>
          <p:cNvSpPr txBox="1">
            <a:spLocks noGrp="1"/>
          </p:cNvSpPr>
          <p:nvPr>
            <p:ph type="sldNum" idx="12"/>
          </p:nvPr>
        </p:nvSpPr>
        <p:spPr>
          <a:xfrm>
            <a:off x="8536302" y="6333134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g131248d8532_0_549"/>
          <p:cNvGrpSpPr/>
          <p:nvPr/>
        </p:nvGrpSpPr>
        <p:grpSpPr>
          <a:xfrm>
            <a:off x="830392" y="5558926"/>
            <a:ext cx="745763" cy="61102"/>
            <a:chOff x="4580561" y="2589004"/>
            <a:chExt cx="1064464" cy="25200"/>
          </a:xfrm>
        </p:grpSpPr>
        <p:sp>
          <p:nvSpPr>
            <p:cNvPr id="57" name="Google Shape;57;g131248d8532_0_54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g131248d8532_0_54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" name="Google Shape;59;g131248d8532_0_549"/>
          <p:cNvSpPr txBox="1">
            <a:spLocks noGrp="1"/>
          </p:cNvSpPr>
          <p:nvPr>
            <p:ph type="title"/>
          </p:nvPr>
        </p:nvSpPr>
        <p:spPr>
          <a:xfrm>
            <a:off x="729450" y="1152400"/>
            <a:ext cx="7021200" cy="398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g131248d8532_0_549"/>
          <p:cNvSpPr txBox="1">
            <a:spLocks noGrp="1"/>
          </p:cNvSpPr>
          <p:nvPr>
            <p:ph type="sldNum" idx="12"/>
          </p:nvPr>
        </p:nvSpPr>
        <p:spPr>
          <a:xfrm>
            <a:off x="8536302" y="6333134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131248d8532_0_555"/>
          <p:cNvSpPr/>
          <p:nvPr/>
        </p:nvSpPr>
        <p:spPr>
          <a:xfrm>
            <a:off x="0" y="0"/>
            <a:ext cx="457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" name="Google Shape;63;g131248d8532_0_555"/>
          <p:cNvGrpSpPr/>
          <p:nvPr/>
        </p:nvGrpSpPr>
        <p:grpSpPr>
          <a:xfrm>
            <a:off x="830392" y="1588427"/>
            <a:ext cx="745763" cy="61102"/>
            <a:chOff x="4580561" y="2589004"/>
            <a:chExt cx="1064464" cy="25200"/>
          </a:xfrm>
        </p:grpSpPr>
        <p:sp>
          <p:nvSpPr>
            <p:cNvPr id="64" name="Google Shape;64;g131248d8532_0_55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g131248d8532_0_55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g131248d8532_0_555"/>
          <p:cNvSpPr txBox="1">
            <a:spLocks noGrp="1"/>
          </p:cNvSpPr>
          <p:nvPr>
            <p:ph type="title"/>
          </p:nvPr>
        </p:nvSpPr>
        <p:spPr>
          <a:xfrm>
            <a:off x="730000" y="1758200"/>
            <a:ext cx="3300900" cy="224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67" name="Google Shape;67;g131248d8532_0_555"/>
          <p:cNvSpPr txBox="1">
            <a:spLocks noGrp="1"/>
          </p:cNvSpPr>
          <p:nvPr>
            <p:ph type="subTitle" idx="1"/>
          </p:nvPr>
        </p:nvSpPr>
        <p:spPr>
          <a:xfrm>
            <a:off x="724950" y="4215367"/>
            <a:ext cx="3300900" cy="101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8" name="Google Shape;68;g131248d8532_0_555"/>
          <p:cNvSpPr txBox="1">
            <a:spLocks noGrp="1"/>
          </p:cNvSpPr>
          <p:nvPr>
            <p:ph type="body" idx="2"/>
          </p:nvPr>
        </p:nvSpPr>
        <p:spPr>
          <a:xfrm>
            <a:off x="5174225" y="1803500"/>
            <a:ext cx="3374400" cy="403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9" name="Google Shape;69;g131248d8532_0_555"/>
          <p:cNvSpPr txBox="1">
            <a:spLocks noGrp="1"/>
          </p:cNvSpPr>
          <p:nvPr>
            <p:ph type="sldNum" idx="12"/>
          </p:nvPr>
        </p:nvSpPr>
        <p:spPr>
          <a:xfrm>
            <a:off x="8536302" y="6333134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131248d8532_0_564"/>
          <p:cNvSpPr txBox="1">
            <a:spLocks noGrp="1"/>
          </p:cNvSpPr>
          <p:nvPr>
            <p:ph type="body" idx="1"/>
          </p:nvPr>
        </p:nvSpPr>
        <p:spPr>
          <a:xfrm>
            <a:off x="724950" y="5830068"/>
            <a:ext cx="7697400" cy="61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72" name="Google Shape;72;g131248d8532_0_564"/>
          <p:cNvSpPr txBox="1">
            <a:spLocks noGrp="1"/>
          </p:cNvSpPr>
          <p:nvPr>
            <p:ph type="sldNum" idx="12"/>
          </p:nvPr>
        </p:nvSpPr>
        <p:spPr>
          <a:xfrm>
            <a:off x="8536302" y="6333134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131248d8532_0_499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g131248d8532_0_499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g131248d8532_0_499"/>
          <p:cNvSpPr txBox="1">
            <a:spLocks noGrp="1"/>
          </p:cNvSpPr>
          <p:nvPr>
            <p:ph type="sldNum" idx="12"/>
          </p:nvPr>
        </p:nvSpPr>
        <p:spPr>
          <a:xfrm>
            <a:off x="8536302" y="6333134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tiff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github.com/Redcof/HPE_Machine_Learning_Hackathon_CG_2022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4" Type="http://schemas.openxmlformats.org/officeDocument/2006/relationships/chart" Target="../charts/char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tiff"/><Relationship Id="rId4" Type="http://schemas.openxmlformats.org/officeDocument/2006/relationships/image" Target="../media/image2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tiff"/><Relationship Id="rId4" Type="http://schemas.openxmlformats.org/officeDocument/2006/relationships/image" Target="../media/image5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tiff"/><Relationship Id="rId4" Type="http://schemas.openxmlformats.org/officeDocument/2006/relationships/image" Target="../media/image8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91797" y="260648"/>
            <a:ext cx="828675" cy="81915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"/>
          <p:cNvSpPr txBox="1">
            <a:spLocks noGrp="1"/>
          </p:cNvSpPr>
          <p:nvPr>
            <p:ph type="ctrTitle"/>
          </p:nvPr>
        </p:nvSpPr>
        <p:spPr>
          <a:xfrm>
            <a:off x="729450" y="1763267"/>
            <a:ext cx="7688100" cy="221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600"/>
              <a:buFont typeface="Arial"/>
              <a:buNone/>
            </a:pPr>
            <a:endParaRPr sz="3600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marL="0" lvl="0" indent="0" algn="ctr" rtl="0">
              <a:spcBef>
                <a:spcPts val="612"/>
              </a:spcBef>
              <a:spcAft>
                <a:spcPts val="0"/>
              </a:spcAft>
              <a:buNone/>
            </a:pPr>
            <a:r>
              <a:rPr lang="en-US" sz="34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Machine Learning Hackathon CG 2022</a:t>
            </a:r>
            <a:endParaRPr sz="4000"/>
          </a:p>
        </p:txBody>
      </p:sp>
      <p:sp>
        <p:nvSpPr>
          <p:cNvPr id="94" name="Google Shape;94;p1"/>
          <p:cNvSpPr txBox="1">
            <a:spLocks noGrp="1"/>
          </p:cNvSpPr>
          <p:nvPr>
            <p:ph type="subTitle" idx="1"/>
          </p:nvPr>
        </p:nvSpPr>
        <p:spPr>
          <a:xfrm>
            <a:off x="729625" y="4230525"/>
            <a:ext cx="7688100" cy="137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2"/>
              <a:buFont typeface="Arial"/>
              <a:buNone/>
            </a:pPr>
            <a:r>
              <a:rPr lang="en-US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Team Name - Tensor HOD</a:t>
            </a:r>
            <a:endParaRPr sz="2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2"/>
              <a:buFont typeface="Arial"/>
              <a:buNone/>
            </a:pPr>
            <a:r>
              <a:rPr lang="en-US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Team Leader Name - Soumen Sardar</a:t>
            </a:r>
            <a:endParaRPr sz="2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en-US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Team Leader Email Address - soumensardarintmain@gmail.com</a:t>
            </a:r>
            <a:endParaRPr sz="21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63805" y="188640"/>
            <a:ext cx="828675" cy="81915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5"/>
          <p:cNvSpPr txBox="1">
            <a:spLocks noGrp="1"/>
          </p:cNvSpPr>
          <p:nvPr>
            <p:ph type="title"/>
          </p:nvPr>
        </p:nvSpPr>
        <p:spPr>
          <a:xfrm>
            <a:off x="729450" y="1758200"/>
            <a:ext cx="7688700" cy="71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Model Comparison:</a:t>
            </a:r>
            <a:endParaRPr dirty="0">
              <a:solidFill>
                <a:schemeClr val="dk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F94BEAA-4E7F-EA45-B251-4665E296DA5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930" b="18346"/>
          <a:stretch/>
        </p:blipFill>
        <p:spPr>
          <a:xfrm>
            <a:off x="1338891" y="4914581"/>
            <a:ext cx="6469818" cy="1706140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3340031-145B-9240-B847-AF9F6E0AD7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3540974"/>
              </p:ext>
            </p:extLst>
          </p:nvPr>
        </p:nvGraphicFramePr>
        <p:xfrm>
          <a:off x="1861243" y="2471900"/>
          <a:ext cx="5425113" cy="233713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8309">
                  <a:extLst>
                    <a:ext uri="{9D8B030D-6E8A-4147-A177-3AD203B41FA5}">
                      <a16:colId xmlns:a16="http://schemas.microsoft.com/office/drawing/2014/main" val="2341345039"/>
                    </a:ext>
                  </a:extLst>
                </a:gridCol>
                <a:gridCol w="1909242">
                  <a:extLst>
                    <a:ext uri="{9D8B030D-6E8A-4147-A177-3AD203B41FA5}">
                      <a16:colId xmlns:a16="http://schemas.microsoft.com/office/drawing/2014/main" val="1901574751"/>
                    </a:ext>
                  </a:extLst>
                </a:gridCol>
                <a:gridCol w="2197562">
                  <a:extLst>
                    <a:ext uri="{9D8B030D-6E8A-4147-A177-3AD203B41FA5}">
                      <a16:colId xmlns:a16="http://schemas.microsoft.com/office/drawing/2014/main" val="3498804508"/>
                    </a:ext>
                  </a:extLst>
                </a:gridCol>
              </a:tblGrid>
              <a:tr h="454744">
                <a:tc>
                  <a:txBody>
                    <a:bodyPr/>
                    <a:lstStyle/>
                    <a:p>
                      <a:pPr algn="ctr"/>
                      <a:r>
                        <a:rPr lang="en-US" b="1" u="sng" dirty="0"/>
                        <a:t>Factors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u="sng" dirty="0"/>
                        <a:t>Random Forest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u="sng" dirty="0" err="1"/>
                        <a:t>XGBoost</a:t>
                      </a:r>
                      <a:endParaRPr lang="en-US" b="1" u="sn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4196949"/>
                  </a:ext>
                </a:extLst>
              </a:tr>
              <a:tr h="454744">
                <a:tc>
                  <a:txBody>
                    <a:bodyPr/>
                    <a:lstStyle/>
                    <a:p>
                      <a:r>
                        <a:rPr lang="en-US" b="1" dirty="0"/>
                        <a:t>AUC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b="0" i="0" u="none" strike="noStrike" cap="none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0.9088</a:t>
                      </a:r>
                      <a:endParaRPr lang="en-US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b="0" i="0" u="none" strike="noStrike" cap="none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0.9095</a:t>
                      </a:r>
                      <a:endParaRPr lang="en-US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0433781"/>
                  </a:ext>
                </a:extLst>
              </a:tr>
              <a:tr h="454744">
                <a:tc>
                  <a:txBody>
                    <a:bodyPr/>
                    <a:lstStyle/>
                    <a:p>
                      <a:r>
                        <a:rPr lang="en-US" b="1" dirty="0"/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b="0" i="0" u="none" strike="noStrike" cap="none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~81%</a:t>
                      </a:r>
                      <a:endParaRPr lang="en-US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b="0" i="0" u="none" strike="noStrike" cap="none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~80%</a:t>
                      </a:r>
                      <a:endParaRPr lang="en-US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232351"/>
                  </a:ext>
                </a:extLst>
              </a:tr>
              <a:tr h="454744">
                <a:tc>
                  <a:txBody>
                    <a:bodyPr/>
                    <a:lstStyle/>
                    <a:p>
                      <a:r>
                        <a:rPr lang="en-US" b="1" dirty="0"/>
                        <a:t>Cutoff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b="0" i="0" u="none" strike="noStrike" cap="none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0.4862</a:t>
                      </a:r>
                      <a:endParaRPr lang="en-US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b="0" i="0" u="none" strike="noStrike" cap="none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0.4966</a:t>
                      </a:r>
                      <a:endParaRPr lang="en-US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6967427"/>
                  </a:ext>
                </a:extLst>
              </a:tr>
              <a:tr h="454744">
                <a:tc>
                  <a:txBody>
                    <a:bodyPr/>
                    <a:lstStyle/>
                    <a:p>
                      <a:r>
                        <a:rPr lang="en-US" b="1" dirty="0"/>
                        <a:t>Base Line Match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b="0" i="0" u="none" strike="noStrike" cap="none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84.190%</a:t>
                      </a:r>
                      <a:endParaRPr lang="en-US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b="0" i="0" u="none" strike="noStrike" cap="none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84.190%</a:t>
                      </a:r>
                      <a:endParaRPr lang="en-US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125197"/>
                  </a:ext>
                </a:extLst>
              </a:tr>
            </a:tbl>
          </a:graphicData>
        </a:graphic>
      </p:graphicFrame>
      <p:sp>
        <p:nvSpPr>
          <p:cNvPr id="9" name="Down Arrow 8">
            <a:extLst>
              <a:ext uri="{FF2B5EF4-FFF2-40B4-BE49-F238E27FC236}">
                <a16:creationId xmlns:a16="http://schemas.microsoft.com/office/drawing/2014/main" id="{5312BF41-8492-B54D-8F76-089234F186A4}"/>
              </a:ext>
            </a:extLst>
          </p:cNvPr>
          <p:cNvSpPr/>
          <p:nvPr/>
        </p:nvSpPr>
        <p:spPr>
          <a:xfrm rot="10800000">
            <a:off x="4249706" y="3042197"/>
            <a:ext cx="125524" cy="203262"/>
          </a:xfrm>
          <a:prstGeom prst="down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own Arrow 10">
            <a:extLst>
              <a:ext uri="{FF2B5EF4-FFF2-40B4-BE49-F238E27FC236}">
                <a16:creationId xmlns:a16="http://schemas.microsoft.com/office/drawing/2014/main" id="{C735FD2A-C0F1-DD41-960B-69B9D3AD0FA6}"/>
              </a:ext>
            </a:extLst>
          </p:cNvPr>
          <p:cNvSpPr/>
          <p:nvPr/>
        </p:nvSpPr>
        <p:spPr>
          <a:xfrm rot="10800000">
            <a:off x="4249706" y="3495080"/>
            <a:ext cx="125524" cy="203262"/>
          </a:xfrm>
          <a:prstGeom prst="down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7875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63805" y="188640"/>
            <a:ext cx="828675" cy="81915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6"/>
          <p:cNvSpPr txBox="1">
            <a:spLocks noGrp="1"/>
          </p:cNvSpPr>
          <p:nvPr>
            <p:ph type="title"/>
          </p:nvPr>
        </p:nvSpPr>
        <p:spPr>
          <a:xfrm>
            <a:off x="729450" y="1758200"/>
            <a:ext cx="7688700" cy="71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Impact Analysis:</a:t>
            </a:r>
            <a:endParaRPr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7E4B9CC8-A70B-354F-B5E9-5006E6BB9A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3657796"/>
              </p:ext>
            </p:extLst>
          </p:nvPr>
        </p:nvGraphicFramePr>
        <p:xfrm>
          <a:off x="729450" y="2471900"/>
          <a:ext cx="7688700" cy="261926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14155">
                  <a:extLst>
                    <a:ext uri="{9D8B030D-6E8A-4147-A177-3AD203B41FA5}">
                      <a16:colId xmlns:a16="http://schemas.microsoft.com/office/drawing/2014/main" val="171065229"/>
                    </a:ext>
                  </a:extLst>
                </a:gridCol>
                <a:gridCol w="2152891">
                  <a:extLst>
                    <a:ext uri="{9D8B030D-6E8A-4147-A177-3AD203B41FA5}">
                      <a16:colId xmlns:a16="http://schemas.microsoft.com/office/drawing/2014/main" val="2428829251"/>
                    </a:ext>
                  </a:extLst>
                </a:gridCol>
                <a:gridCol w="891251">
                  <a:extLst>
                    <a:ext uri="{9D8B030D-6E8A-4147-A177-3AD203B41FA5}">
                      <a16:colId xmlns:a16="http://schemas.microsoft.com/office/drawing/2014/main" val="2722414508"/>
                    </a:ext>
                  </a:extLst>
                </a:gridCol>
                <a:gridCol w="3730403">
                  <a:extLst>
                    <a:ext uri="{9D8B030D-6E8A-4147-A177-3AD203B41FA5}">
                      <a16:colId xmlns:a16="http://schemas.microsoft.com/office/drawing/2014/main" val="100500062"/>
                    </a:ext>
                  </a:extLst>
                </a:gridCol>
              </a:tblGrid>
              <a:tr h="654817">
                <a:tc>
                  <a:txBody>
                    <a:bodyPr/>
                    <a:lstStyle/>
                    <a:p>
                      <a:pPr algn="ctr"/>
                      <a:r>
                        <a:rPr lang="en-US" b="1" u="sng" dirty="0"/>
                        <a:t>Factors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u="sng" dirty="0"/>
                        <a:t>ALL Features</a:t>
                      </a:r>
                      <a:endParaRPr lang="en-US" b="0" u="non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u="sng" dirty="0"/>
                        <a:t>Impact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u="sng" dirty="0"/>
                        <a:t>Dropping 2-Dominant Feature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9641272"/>
                  </a:ext>
                </a:extLst>
              </a:tr>
              <a:tr h="654817">
                <a:tc>
                  <a:txBody>
                    <a:bodyPr/>
                    <a:lstStyle/>
                    <a:p>
                      <a:r>
                        <a:rPr lang="en-US" b="1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solidFill>
                            <a:schemeClr val="bg2"/>
                          </a:solidFill>
                        </a:rPr>
                        <a:t>XGBoost</a:t>
                      </a:r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 Classifier</a:t>
                      </a:r>
                    </a:p>
                    <a:p>
                      <a:r>
                        <a:rPr lang="en-US" i="1" u="sng" dirty="0">
                          <a:solidFill>
                            <a:schemeClr val="bg2"/>
                          </a:solidFill>
                        </a:rPr>
                        <a:t>Heave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i="1" u="none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Random Forest</a:t>
                      </a:r>
                    </a:p>
                    <a:p>
                      <a:r>
                        <a:rPr lang="en-US" i="1" u="sng" dirty="0">
                          <a:solidFill>
                            <a:schemeClr val="bg2"/>
                          </a:solidFill>
                        </a:rPr>
                        <a:t>Lite Model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7871479"/>
                  </a:ext>
                </a:extLst>
              </a:tr>
              <a:tr h="654817">
                <a:tc>
                  <a:txBody>
                    <a:bodyPr/>
                    <a:lstStyle/>
                    <a:p>
                      <a:r>
                        <a:rPr lang="en-US" b="1" dirty="0"/>
                        <a:t>AUC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2"/>
                          </a:solidFill>
                          <a:sym typeface="Lato"/>
                        </a:rPr>
                        <a:t>0.</a:t>
                      </a:r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9998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2"/>
                          </a:solidFill>
                        </a:rPr>
                        <a:t>0.9089</a:t>
                      </a:r>
                      <a:endParaRPr lang="en-US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8509479"/>
                  </a:ext>
                </a:extLst>
              </a:tr>
              <a:tr h="654817">
                <a:tc>
                  <a:txBody>
                    <a:bodyPr/>
                    <a:lstStyle/>
                    <a:p>
                      <a:r>
                        <a:rPr lang="en-US" b="1" dirty="0"/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~98%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~80%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8233005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9D2FECA8-4E63-FE4B-89B5-E7721E87B6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2024" y="5172190"/>
            <a:ext cx="2108174" cy="14672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3B3F87B-9AA9-2643-B521-90A086D011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1810" y="5136255"/>
            <a:ext cx="2137037" cy="1539110"/>
          </a:xfrm>
          <a:prstGeom prst="rect">
            <a:avLst/>
          </a:prstGeom>
        </p:spPr>
      </p:pic>
      <p:sp>
        <p:nvSpPr>
          <p:cNvPr id="3" name="Down Arrow 2">
            <a:extLst>
              <a:ext uri="{FF2B5EF4-FFF2-40B4-BE49-F238E27FC236}">
                <a16:creationId xmlns:a16="http://schemas.microsoft.com/office/drawing/2014/main" id="{2460CE0F-455C-9B4E-BA89-9767A025206F}"/>
              </a:ext>
            </a:extLst>
          </p:cNvPr>
          <p:cNvSpPr/>
          <p:nvPr/>
        </p:nvSpPr>
        <p:spPr>
          <a:xfrm>
            <a:off x="4145534" y="3900668"/>
            <a:ext cx="208344" cy="416688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own Arrow 10">
            <a:extLst>
              <a:ext uri="{FF2B5EF4-FFF2-40B4-BE49-F238E27FC236}">
                <a16:creationId xmlns:a16="http://schemas.microsoft.com/office/drawing/2014/main" id="{A304FC27-4210-AF45-9761-94C3BB84E809}"/>
              </a:ext>
            </a:extLst>
          </p:cNvPr>
          <p:cNvSpPr/>
          <p:nvPr/>
        </p:nvSpPr>
        <p:spPr>
          <a:xfrm>
            <a:off x="4145534" y="4560057"/>
            <a:ext cx="208344" cy="416688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Down Arrow 11">
            <a:extLst>
              <a:ext uri="{FF2B5EF4-FFF2-40B4-BE49-F238E27FC236}">
                <a16:creationId xmlns:a16="http://schemas.microsoft.com/office/drawing/2014/main" id="{0B2EFAE2-5487-3746-AE4E-549F1456E51E}"/>
              </a:ext>
            </a:extLst>
          </p:cNvPr>
          <p:cNvSpPr/>
          <p:nvPr/>
        </p:nvSpPr>
        <p:spPr>
          <a:xfrm rot="10800000">
            <a:off x="4145534" y="3241279"/>
            <a:ext cx="208344" cy="416688"/>
          </a:xfrm>
          <a:prstGeom prst="down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4087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63805" y="188640"/>
            <a:ext cx="828675" cy="81915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8"/>
          <p:cNvSpPr txBox="1">
            <a:spLocks noGrp="1"/>
          </p:cNvSpPr>
          <p:nvPr>
            <p:ph type="title"/>
          </p:nvPr>
        </p:nvSpPr>
        <p:spPr>
          <a:xfrm>
            <a:off x="729450" y="1758200"/>
            <a:ext cx="7688700" cy="71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Source code as ZIP or Github URL:</a:t>
            </a:r>
            <a:endParaRPr/>
          </a:p>
        </p:txBody>
      </p:sp>
      <p:sp>
        <p:nvSpPr>
          <p:cNvPr id="152" name="Google Shape;152;p8"/>
          <p:cNvSpPr txBox="1">
            <a:spLocks noGrp="1"/>
          </p:cNvSpPr>
          <p:nvPr>
            <p:ph type="body" idx="1"/>
          </p:nvPr>
        </p:nvSpPr>
        <p:spPr>
          <a:xfrm>
            <a:off x="729450" y="2771833"/>
            <a:ext cx="7688700" cy="30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b="1" dirty="0"/>
              <a:t>GitHub URL:</a:t>
            </a:r>
            <a:endParaRPr lang="en-US" b="1" dirty="0">
              <a:hlinkClick r:id="rId4"/>
            </a:endParaRP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dirty="0">
                <a:hlinkClick r:id="rId4"/>
              </a:rPr>
              <a:t>https://github.com/Redcof/HPE_Machine_Learning_Hackathon_CG_2022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63805" y="188640"/>
            <a:ext cx="828675" cy="819150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10"/>
          <p:cNvSpPr txBox="1">
            <a:spLocks noGrp="1"/>
          </p:cNvSpPr>
          <p:nvPr>
            <p:ph type="title"/>
          </p:nvPr>
        </p:nvSpPr>
        <p:spPr>
          <a:xfrm>
            <a:off x="729450" y="1763300"/>
            <a:ext cx="7688400" cy="238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THANK YOU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91797" y="260648"/>
            <a:ext cx="828675" cy="81915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2"/>
          <p:cNvSpPr txBox="1">
            <a:spLocks noGrp="1"/>
          </p:cNvSpPr>
          <p:nvPr>
            <p:ph type="title"/>
          </p:nvPr>
        </p:nvSpPr>
        <p:spPr>
          <a:xfrm>
            <a:off x="729450" y="1758200"/>
            <a:ext cx="7688700" cy="71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Brief description of the problem at hand:</a:t>
            </a:r>
            <a:endParaRPr/>
          </a:p>
        </p:txBody>
      </p:sp>
      <p:sp>
        <p:nvSpPr>
          <p:cNvPr id="101" name="Google Shape;101;p2"/>
          <p:cNvSpPr txBox="1">
            <a:spLocks noGrp="1"/>
          </p:cNvSpPr>
          <p:nvPr>
            <p:ph type="body" idx="1"/>
          </p:nvPr>
        </p:nvSpPr>
        <p:spPr>
          <a:xfrm>
            <a:off x="729450" y="2771825"/>
            <a:ext cx="7688700" cy="31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500" dirty="0"/>
              <a:t>Attacker use various fraudulent techniques to perform phishing attract while user is visiting certain websites.</a:t>
            </a:r>
            <a:endParaRPr sz="1500" dirty="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500" dirty="0"/>
              <a:t>Here we have a dataset containing </a:t>
            </a:r>
            <a:r>
              <a:rPr lang="en-US" sz="1500" b="1" dirty="0"/>
              <a:t>30 features</a:t>
            </a:r>
            <a:r>
              <a:rPr lang="en-US" sz="1500" dirty="0"/>
              <a:t> indicating 3 flags:</a:t>
            </a:r>
            <a:endParaRPr sz="1500" dirty="0"/>
          </a:p>
          <a:p>
            <a:pPr marL="914400" lvl="1" indent="-311150" algn="l" rtl="0">
              <a:spcBef>
                <a:spcPts val="0"/>
              </a:spcBef>
              <a:spcAft>
                <a:spcPts val="0"/>
              </a:spcAft>
              <a:buSzPts val="1300"/>
              <a:buFont typeface="Roboto Mono"/>
              <a:buChar char="○"/>
            </a:pPr>
            <a:r>
              <a:rPr lang="en-US" sz="1300" dirty="0">
                <a:latin typeface="Roboto Mono"/>
                <a:ea typeface="Roboto Mono"/>
                <a:cs typeface="Roboto Mono"/>
                <a:sym typeface="Roboto Mono"/>
              </a:rPr>
              <a:t>-1 : Phishing</a:t>
            </a:r>
            <a:endParaRPr sz="1300"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914400" lvl="1" indent="-311150" algn="l" rtl="0">
              <a:spcBef>
                <a:spcPts val="0"/>
              </a:spcBef>
              <a:spcAft>
                <a:spcPts val="0"/>
              </a:spcAft>
              <a:buSzPts val="1300"/>
              <a:buFont typeface="Roboto Mono"/>
              <a:buChar char="○"/>
            </a:pPr>
            <a:r>
              <a:rPr lang="en-US" sz="1300" dirty="0">
                <a:latin typeface="Roboto Mono"/>
                <a:ea typeface="Roboto Mono"/>
                <a:cs typeface="Roboto Mono"/>
                <a:sym typeface="Roboto Mono"/>
              </a:rPr>
              <a:t>0 : Suspicious</a:t>
            </a:r>
            <a:endParaRPr sz="1300"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914400" lvl="1" indent="-311150" algn="l" rtl="0">
              <a:spcBef>
                <a:spcPts val="0"/>
              </a:spcBef>
              <a:spcAft>
                <a:spcPts val="0"/>
              </a:spcAft>
              <a:buSzPts val="1300"/>
              <a:buFont typeface="Roboto Mono"/>
              <a:buChar char="○"/>
            </a:pPr>
            <a:r>
              <a:rPr lang="en-US" sz="1300" dirty="0">
                <a:latin typeface="Roboto Mono"/>
                <a:ea typeface="Roboto Mono"/>
                <a:cs typeface="Roboto Mono"/>
                <a:sym typeface="Roboto Mono"/>
              </a:rPr>
              <a:t>1 : Legitimate</a:t>
            </a:r>
            <a:endParaRPr sz="1300"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500" dirty="0"/>
              <a:t>We have a </a:t>
            </a:r>
            <a:r>
              <a:rPr lang="en-US" sz="1500" b="1" dirty="0"/>
              <a:t>Result </a:t>
            </a:r>
            <a:r>
              <a:rPr lang="en-US" sz="1500" dirty="0"/>
              <a:t>column in the dataset which indicates:</a:t>
            </a:r>
            <a:endParaRPr sz="1500" dirty="0"/>
          </a:p>
          <a:p>
            <a:pPr marL="914400" lvl="1" indent="-311150" algn="l" rtl="0">
              <a:spcBef>
                <a:spcPts val="0"/>
              </a:spcBef>
              <a:spcAft>
                <a:spcPts val="0"/>
              </a:spcAft>
              <a:buSzPts val="1300"/>
              <a:buFont typeface="Roboto Mono"/>
              <a:buChar char="○"/>
            </a:pPr>
            <a:r>
              <a:rPr lang="en-US" sz="1300" dirty="0">
                <a:latin typeface="Roboto Mono"/>
                <a:ea typeface="Roboto Mono"/>
                <a:cs typeface="Roboto Mono"/>
                <a:sym typeface="Roboto Mono"/>
              </a:rPr>
              <a:t>-1 : Phishing</a:t>
            </a:r>
            <a:endParaRPr sz="1300"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914400" lvl="1" indent="-311150" algn="l" rtl="0">
              <a:spcBef>
                <a:spcPts val="0"/>
              </a:spcBef>
              <a:spcAft>
                <a:spcPts val="0"/>
              </a:spcAft>
              <a:buSzPts val="1300"/>
              <a:buFont typeface="Roboto Mono"/>
              <a:buChar char="○"/>
            </a:pPr>
            <a:r>
              <a:rPr lang="en-US" sz="1300" dirty="0">
                <a:latin typeface="Roboto Mono"/>
                <a:ea typeface="Roboto Mono"/>
                <a:cs typeface="Roboto Mono"/>
                <a:sym typeface="Roboto Mono"/>
              </a:rPr>
              <a:t>1 : Legitimate</a:t>
            </a:r>
            <a:endParaRPr sz="1300"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914400" lvl="1" indent="-311150" algn="l" rtl="0">
              <a:spcBef>
                <a:spcPts val="0"/>
              </a:spcBef>
              <a:spcAft>
                <a:spcPts val="0"/>
              </a:spcAft>
              <a:buSzPts val="1300"/>
              <a:buFont typeface="Roboto Mono"/>
              <a:buChar char="○"/>
            </a:pPr>
            <a:r>
              <a:rPr lang="en-US" sz="1300" b="1" dirty="0">
                <a:latin typeface="Roboto Mono"/>
                <a:ea typeface="Roboto Mono"/>
                <a:cs typeface="Roboto Mono"/>
                <a:sym typeface="Roboto Mono"/>
              </a:rPr>
              <a:t>Good balance between classes</a:t>
            </a:r>
            <a:endParaRPr sz="1300" b="1"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500" dirty="0"/>
              <a:t>Our task is to identify whether a certain website is </a:t>
            </a:r>
            <a:r>
              <a:rPr lang="en-US" sz="1500" b="1" dirty="0"/>
              <a:t>Legitimate(1) or Phishing(-1)</a:t>
            </a:r>
            <a:r>
              <a:rPr lang="en-US" sz="1500" dirty="0"/>
              <a:t> based on given 30 features.</a:t>
            </a:r>
            <a:endParaRPr sz="15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32576" y="309786"/>
            <a:ext cx="828675" cy="81915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3"/>
          <p:cNvSpPr txBox="1">
            <a:spLocks noGrp="1"/>
          </p:cNvSpPr>
          <p:nvPr>
            <p:ph type="title"/>
          </p:nvPr>
        </p:nvSpPr>
        <p:spPr>
          <a:xfrm>
            <a:off x="730000" y="1758200"/>
            <a:ext cx="3300900" cy="224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Solution proposed and description:</a:t>
            </a:r>
            <a:endParaRPr dirty="0"/>
          </a:p>
        </p:txBody>
      </p:sp>
      <p:sp>
        <p:nvSpPr>
          <p:cNvPr id="108" name="Google Shape;108;p3"/>
          <p:cNvSpPr txBox="1">
            <a:spLocks noGrp="1"/>
          </p:cNvSpPr>
          <p:nvPr>
            <p:ph type="body" idx="2"/>
          </p:nvPr>
        </p:nvSpPr>
        <p:spPr>
          <a:xfrm>
            <a:off x="4674700" y="1162881"/>
            <a:ext cx="4186500" cy="49169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US" sz="1900" dirty="0"/>
              <a:t>The given dataset does </a:t>
            </a:r>
            <a:r>
              <a:rPr lang="en-US" sz="1900" b="1" dirty="0"/>
              <a:t>not </a:t>
            </a:r>
            <a:r>
              <a:rPr lang="en-US" sz="1900" dirty="0"/>
              <a:t>contain </a:t>
            </a:r>
            <a:r>
              <a:rPr lang="en-US" sz="1900" b="1" dirty="0"/>
              <a:t>any null value</a:t>
            </a:r>
            <a:r>
              <a:rPr lang="en-US" sz="1900" dirty="0"/>
              <a:t> which is good for us. </a:t>
            </a:r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US" sz="1900" dirty="0"/>
              <a:t>After </a:t>
            </a:r>
            <a:r>
              <a:rPr lang="en-US" sz="1900" b="1" dirty="0"/>
              <a:t>dropping duplicate </a:t>
            </a:r>
            <a:r>
              <a:rPr lang="en-US" sz="1900" dirty="0"/>
              <a:t>records, we have 5000 records</a:t>
            </a:r>
            <a:endParaRPr sz="1900" dirty="0"/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US" sz="1900" dirty="0"/>
              <a:t>Our target variable is - </a:t>
            </a:r>
            <a:r>
              <a:rPr lang="en-US" sz="1900" b="1" dirty="0"/>
              <a:t>Result. </a:t>
            </a:r>
            <a:endParaRPr sz="1900" b="1" dirty="0"/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US" sz="1900" dirty="0"/>
              <a:t>All features are </a:t>
            </a:r>
            <a:r>
              <a:rPr lang="en-US" sz="1900" b="1" dirty="0"/>
              <a:t>categorical</a:t>
            </a:r>
            <a:r>
              <a:rPr lang="en-US" sz="1900" dirty="0"/>
              <a:t> in nature. We</a:t>
            </a:r>
            <a:r>
              <a:rPr lang="en-US" sz="1900" b="1" dirty="0"/>
              <a:t> dropped `key`</a:t>
            </a:r>
            <a:r>
              <a:rPr lang="en-US" sz="1900" dirty="0"/>
              <a:t> variable</a:t>
            </a:r>
            <a:endParaRPr sz="1900" dirty="0"/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US" sz="1900" dirty="0"/>
              <a:t>On performing </a:t>
            </a:r>
            <a:r>
              <a:rPr lang="en-US" sz="1900" i="1" dirty="0"/>
              <a:t>Exploratory Data Analysis(EDA)</a:t>
            </a:r>
            <a:r>
              <a:rPr lang="en-US" sz="1900" dirty="0"/>
              <a:t>, we found </a:t>
            </a:r>
            <a:r>
              <a:rPr lang="en-US" sz="1900" b="1" dirty="0"/>
              <a:t>few features are highly correlated</a:t>
            </a:r>
            <a:r>
              <a:rPr lang="en-US" sz="1900" dirty="0"/>
              <a:t> with the target variable.</a:t>
            </a:r>
            <a:endParaRPr sz="1900" dirty="0"/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US" sz="1900" dirty="0"/>
              <a:t>We wish to build machine learning classification model to perform our classification task</a:t>
            </a:r>
            <a:endParaRPr sz="1900" dirty="0"/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B9C0D222-0C9D-4CD2-81C9-476569B3C75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93196675"/>
              </p:ext>
            </p:extLst>
          </p:nvPr>
        </p:nvGraphicFramePr>
        <p:xfrm>
          <a:off x="805100" y="3299791"/>
          <a:ext cx="3150700" cy="28171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63805" y="188640"/>
            <a:ext cx="828675" cy="81915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4"/>
          <p:cNvSpPr txBox="1">
            <a:spLocks noGrp="1"/>
          </p:cNvSpPr>
          <p:nvPr>
            <p:ph type="title"/>
          </p:nvPr>
        </p:nvSpPr>
        <p:spPr>
          <a:xfrm>
            <a:off x="729450" y="1758200"/>
            <a:ext cx="7688700" cy="71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Technology/Tool Stack Used:</a:t>
            </a:r>
            <a:endParaRPr/>
          </a:p>
        </p:txBody>
      </p:sp>
      <p:sp>
        <p:nvSpPr>
          <p:cNvPr id="116" name="Google Shape;116;p4"/>
          <p:cNvSpPr txBox="1">
            <a:spLocks noGrp="1"/>
          </p:cNvSpPr>
          <p:nvPr>
            <p:ph type="body" idx="1"/>
          </p:nvPr>
        </p:nvSpPr>
        <p:spPr>
          <a:xfrm>
            <a:off x="729450" y="2771833"/>
            <a:ext cx="7688700" cy="30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Language:</a:t>
            </a:r>
            <a:r>
              <a:rPr lang="en-US" dirty="0"/>
              <a:t> Python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b="1" dirty="0"/>
              <a:t>Data Processing Libraries:</a:t>
            </a:r>
            <a:r>
              <a:rPr lang="en-US" dirty="0"/>
              <a:t> Pandas, </a:t>
            </a:r>
            <a:r>
              <a:rPr lang="en-US" dirty="0" err="1"/>
              <a:t>Numpy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b="1" dirty="0"/>
              <a:t>Data Visualization Libraries:</a:t>
            </a:r>
            <a:r>
              <a:rPr lang="en-US" dirty="0"/>
              <a:t> Matplotlib, Seaborn, </a:t>
            </a:r>
            <a:r>
              <a:rPr lang="en-US" dirty="0" err="1"/>
              <a:t>Sweetviz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b="1" dirty="0"/>
              <a:t>Machine Learning Library: </a:t>
            </a:r>
            <a:r>
              <a:rPr lang="en-US" dirty="0"/>
              <a:t>scikit-learn, </a:t>
            </a:r>
            <a:r>
              <a:rPr lang="en-US" dirty="0" err="1"/>
              <a:t>StatsModel</a:t>
            </a:r>
            <a:r>
              <a:rPr lang="en-US" dirty="0"/>
              <a:t>, </a:t>
            </a:r>
            <a:r>
              <a:rPr lang="en-US" dirty="0" err="1"/>
              <a:t>XGBoost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b="1" dirty="0"/>
              <a:t>Platform:</a:t>
            </a:r>
            <a:r>
              <a:rPr lang="en-US" dirty="0"/>
              <a:t> Google Collab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b="1" dirty="0"/>
              <a:t>Model Serializer: </a:t>
            </a:r>
            <a:r>
              <a:rPr lang="en-US" dirty="0" err="1"/>
              <a:t>Joblib</a:t>
            </a:r>
            <a:r>
              <a:rPr lang="en-US" dirty="0"/>
              <a:t> 1.1.0</a:t>
            </a: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b="1" dirty="0"/>
              <a:t>Algorithms:</a:t>
            </a:r>
            <a:r>
              <a:rPr lang="en-US" dirty="0"/>
              <a:t> Logistic Regression, Decision Tree, Random Forest, </a:t>
            </a:r>
            <a:r>
              <a:rPr lang="en-US" dirty="0" err="1"/>
              <a:t>XGBoostClassifier</a:t>
            </a:r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5"/>
          <p:cNvSpPr txBox="1"/>
          <p:nvPr/>
        </p:nvSpPr>
        <p:spPr>
          <a:xfrm>
            <a:off x="251520" y="4728508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67500" lnSpcReduction="20000"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endParaRPr sz="4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2" name="Google Shape;122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63805" y="188640"/>
            <a:ext cx="828675" cy="81915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5"/>
          <p:cNvSpPr txBox="1">
            <a:spLocks noGrp="1"/>
          </p:cNvSpPr>
          <p:nvPr>
            <p:ph type="title"/>
          </p:nvPr>
        </p:nvSpPr>
        <p:spPr>
          <a:xfrm>
            <a:off x="729450" y="1758200"/>
            <a:ext cx="7688700" cy="71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Finding Dominant Features:</a:t>
            </a:r>
            <a:endParaRPr dirty="0">
              <a:solidFill>
                <a:schemeClr val="dk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566E39C-BC0C-9943-AA14-BC512C20E7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503" y="2546600"/>
            <a:ext cx="4009656" cy="241894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FE07BAE-31E0-C74A-AA73-A69CAA08BF6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104" r="4067"/>
          <a:stretch/>
        </p:blipFill>
        <p:spPr>
          <a:xfrm>
            <a:off x="4184490" y="2344578"/>
            <a:ext cx="4618299" cy="42545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3A72238-3505-C745-B350-3D1EB78E2EC5}"/>
              </a:ext>
            </a:extLst>
          </p:cNvPr>
          <p:cNvSpPr/>
          <p:nvPr/>
        </p:nvSpPr>
        <p:spPr>
          <a:xfrm>
            <a:off x="850740" y="5426923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Font typeface="+mj-lt"/>
              <a:buAutoNum type="arabicPeriod"/>
            </a:pPr>
            <a:r>
              <a:rPr lang="en-IN" b="1" dirty="0" err="1">
                <a:solidFill>
                  <a:srgbClr val="21212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SSLfinal_State</a:t>
            </a:r>
            <a:endParaRPr lang="en-IN" b="1" dirty="0">
              <a:solidFill>
                <a:srgbClr val="21212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IN" b="1" dirty="0" err="1">
                <a:solidFill>
                  <a:srgbClr val="21212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URL_of_Anchor</a:t>
            </a:r>
            <a:endParaRPr lang="en-IN" b="1" dirty="0">
              <a:solidFill>
                <a:srgbClr val="21212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FD883CDE-AD20-7E4B-B842-547B6CC906BE}"/>
              </a:ext>
            </a:extLst>
          </p:cNvPr>
          <p:cNvSpPr/>
          <p:nvPr/>
        </p:nvSpPr>
        <p:spPr>
          <a:xfrm rot="10800000">
            <a:off x="2152891" y="2850644"/>
            <a:ext cx="370390" cy="207634"/>
          </a:xfrm>
          <a:prstGeom prst="rightArrow">
            <a:avLst/>
          </a:prstGeom>
          <a:solidFill>
            <a:schemeClr val="tx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0DE400D2-DD8C-9147-A121-C1736A42C210}"/>
              </a:ext>
            </a:extLst>
          </p:cNvPr>
          <p:cNvSpPr/>
          <p:nvPr/>
        </p:nvSpPr>
        <p:spPr>
          <a:xfrm rot="10800000">
            <a:off x="2154821" y="3477606"/>
            <a:ext cx="370390" cy="207634"/>
          </a:xfrm>
          <a:prstGeom prst="rightArrow">
            <a:avLst/>
          </a:prstGeom>
          <a:solidFill>
            <a:schemeClr val="tx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038EA7F6-9156-944C-B8AE-CC19B8D812A8}"/>
              </a:ext>
            </a:extLst>
          </p:cNvPr>
          <p:cNvSpPr/>
          <p:nvPr/>
        </p:nvSpPr>
        <p:spPr>
          <a:xfrm rot="10800000">
            <a:off x="6366317" y="4549991"/>
            <a:ext cx="370390" cy="207634"/>
          </a:xfrm>
          <a:prstGeom prst="rightArrow">
            <a:avLst/>
          </a:prstGeom>
          <a:solidFill>
            <a:schemeClr val="tx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FA52A4F1-2CD2-4648-A70F-2D7A877DEB55}"/>
              </a:ext>
            </a:extLst>
          </p:cNvPr>
          <p:cNvSpPr/>
          <p:nvPr/>
        </p:nvSpPr>
        <p:spPr>
          <a:xfrm rot="10800000">
            <a:off x="8818137" y="5301208"/>
            <a:ext cx="370390" cy="207634"/>
          </a:xfrm>
          <a:prstGeom prst="rightArrow">
            <a:avLst/>
          </a:prstGeom>
          <a:solidFill>
            <a:schemeClr val="tx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521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63805" y="188640"/>
            <a:ext cx="828675" cy="81915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5"/>
          <p:cNvSpPr txBox="1">
            <a:spLocks noGrp="1"/>
          </p:cNvSpPr>
          <p:nvPr>
            <p:ph type="title"/>
          </p:nvPr>
        </p:nvSpPr>
        <p:spPr>
          <a:xfrm>
            <a:off x="729450" y="1758200"/>
            <a:ext cx="7688700" cy="71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Performance Metrics: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124" name="Google Shape;124;p5"/>
          <p:cNvSpPr txBox="1">
            <a:spLocks noGrp="1"/>
          </p:cNvSpPr>
          <p:nvPr>
            <p:ph type="body" idx="1"/>
          </p:nvPr>
        </p:nvSpPr>
        <p:spPr>
          <a:xfrm>
            <a:off x="729450" y="2471900"/>
            <a:ext cx="7688700" cy="33145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dirty="0"/>
              <a:t>Performance Metric:</a:t>
            </a:r>
            <a:endParaRPr sz="1500" b="1" dirty="0"/>
          </a:p>
          <a:p>
            <a:pPr marL="457200" lvl="0" indent="-323850" algn="just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500"/>
              <a:buChar char="●"/>
            </a:pPr>
            <a:r>
              <a:rPr lang="en-US" sz="1500" dirty="0"/>
              <a:t>Our idea is to keep the</a:t>
            </a:r>
            <a:r>
              <a:rPr lang="en-US" sz="1500" b="1" dirty="0"/>
              <a:t> False Negative Rate(FNR) </a:t>
            </a:r>
            <a:r>
              <a:rPr lang="en-US" sz="1500" dirty="0"/>
              <a:t>as </a:t>
            </a:r>
            <a:r>
              <a:rPr lang="en-US" sz="1500" b="1" dirty="0"/>
              <a:t>low </a:t>
            </a:r>
            <a:r>
              <a:rPr lang="en-US" sz="1500" dirty="0"/>
              <a:t>as possible.</a:t>
            </a:r>
            <a:endParaRPr sz="1500" dirty="0"/>
          </a:p>
          <a:p>
            <a:pPr marL="457200" lvl="0" indent="-323850" algn="just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500" dirty="0"/>
              <a:t>We also have taken a look on </a:t>
            </a:r>
            <a:r>
              <a:rPr lang="en-US" sz="1500" b="1" dirty="0"/>
              <a:t>F1-score</a:t>
            </a:r>
            <a:r>
              <a:rPr lang="en-US" sz="1500" dirty="0"/>
              <a:t> for various </a:t>
            </a:r>
          </a:p>
          <a:p>
            <a:pPr marL="457200" lvl="0" indent="-323850" algn="just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500" dirty="0"/>
              <a:t>Our key performance indicator is </a:t>
            </a:r>
            <a:r>
              <a:rPr lang="en-US" sz="1500" b="1" dirty="0"/>
              <a:t>ROC-AUC</a:t>
            </a:r>
            <a:endParaRPr sz="15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01EA5E0-F693-844C-A3C2-A3C6F8E9CC5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1797"/>
          <a:stretch/>
        </p:blipFill>
        <p:spPr>
          <a:xfrm>
            <a:off x="3474268" y="3664512"/>
            <a:ext cx="4589537" cy="303722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8C066F1-3AE1-E74A-A28C-E2ED4304A9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945" y="4122144"/>
            <a:ext cx="2946323" cy="2121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930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63805" y="188640"/>
            <a:ext cx="828675" cy="81915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5"/>
          <p:cNvSpPr txBox="1">
            <a:spLocks noGrp="1"/>
          </p:cNvSpPr>
          <p:nvPr>
            <p:ph type="title"/>
          </p:nvPr>
        </p:nvSpPr>
        <p:spPr>
          <a:xfrm>
            <a:off x="729450" y="1758200"/>
            <a:ext cx="7688700" cy="71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Approach: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24" name="Google Shape;124;p5"/>
          <p:cNvSpPr txBox="1">
            <a:spLocks noGrp="1"/>
          </p:cNvSpPr>
          <p:nvPr>
            <p:ph type="body" idx="1"/>
          </p:nvPr>
        </p:nvSpPr>
        <p:spPr>
          <a:xfrm>
            <a:off x="729450" y="2471900"/>
            <a:ext cx="7688700" cy="33145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500" b="1" dirty="0"/>
              <a:t>Model:</a:t>
            </a:r>
          </a:p>
          <a:p>
            <a:pPr marL="457200" lvl="0" indent="-323850" algn="just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500"/>
              <a:buChar char="●"/>
            </a:pPr>
            <a:r>
              <a:rPr lang="en-US" sz="1500" dirty="0"/>
              <a:t>In final round we took advantage of our past experience and started the model building with </a:t>
            </a:r>
            <a:r>
              <a:rPr lang="en-US" sz="1500" b="1" dirty="0"/>
              <a:t>Decision Tree</a:t>
            </a:r>
            <a:r>
              <a:rPr lang="en-US" sz="1500" dirty="0"/>
              <a:t>.</a:t>
            </a:r>
          </a:p>
          <a:p>
            <a:pPr marL="457200" lvl="0" indent="-323850" algn="just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500"/>
              <a:buChar char="●"/>
            </a:pPr>
            <a:r>
              <a:rPr lang="en-US" sz="1500" dirty="0"/>
              <a:t>We fine tuned, both, </a:t>
            </a:r>
            <a:r>
              <a:rPr lang="en-US" sz="1500" b="1" dirty="0"/>
              <a:t>Random Forest Classifier </a:t>
            </a:r>
            <a:r>
              <a:rPr lang="en-US" sz="1500" dirty="0"/>
              <a:t>and </a:t>
            </a:r>
            <a:r>
              <a:rPr lang="en-US" sz="1500" b="1" dirty="0" err="1"/>
              <a:t>XGBoost</a:t>
            </a:r>
            <a:r>
              <a:rPr lang="en-US" sz="1500" b="1" dirty="0"/>
              <a:t> Classifier</a:t>
            </a:r>
            <a:r>
              <a:rPr lang="en-US" sz="1500" dirty="0"/>
              <a:t> .</a:t>
            </a:r>
          </a:p>
          <a:p>
            <a:pPr marL="457200" lvl="0" indent="-323850" algn="just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500"/>
              <a:buChar char="●"/>
            </a:pPr>
            <a:r>
              <a:rPr lang="en-US" sz="1500" dirty="0"/>
              <a:t>We have chosen our </a:t>
            </a:r>
            <a:r>
              <a:rPr lang="en-US" sz="1500" b="1" dirty="0"/>
              <a:t>final model </a:t>
            </a:r>
            <a:r>
              <a:rPr lang="en-US" sz="1500" dirty="0"/>
              <a:t>as `</a:t>
            </a:r>
            <a:r>
              <a:rPr lang="en-US" sz="1500" b="1" dirty="0"/>
              <a:t>Random Forest</a:t>
            </a:r>
            <a:r>
              <a:rPr lang="en-US" sz="1500" dirty="0"/>
              <a:t>`</a:t>
            </a:r>
          </a:p>
          <a:p>
            <a:pPr marL="457200" lvl="0" indent="-323850" algn="just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500"/>
              <a:buChar char="●"/>
            </a:pPr>
            <a:endParaRPr lang="en-US" sz="1500" dirty="0"/>
          </a:p>
          <a:p>
            <a:pPr marL="457200" lvl="0" indent="-323850" algn="just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500"/>
              <a:buChar char="●"/>
            </a:pPr>
            <a:endParaRPr lang="en-US" sz="15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F94BEAA-4E7F-EA45-B251-4665E296DA5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930" b="18346"/>
          <a:stretch/>
        </p:blipFill>
        <p:spPr>
          <a:xfrm>
            <a:off x="1338891" y="4532615"/>
            <a:ext cx="6469818" cy="17061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63805" y="188640"/>
            <a:ext cx="828675" cy="81915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7"/>
          <p:cNvSpPr txBox="1">
            <a:spLocks noGrp="1"/>
          </p:cNvSpPr>
          <p:nvPr>
            <p:ph type="title"/>
          </p:nvPr>
        </p:nvSpPr>
        <p:spPr>
          <a:xfrm>
            <a:off x="729450" y="1758200"/>
            <a:ext cx="7688700" cy="71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XGBoost</a:t>
            </a:r>
            <a:r>
              <a:rPr lang="en-US" sz="24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Classifier:</a:t>
            </a:r>
            <a:endParaRPr dirty="0"/>
          </a:p>
        </p:txBody>
      </p:sp>
      <p:sp>
        <p:nvSpPr>
          <p:cNvPr id="145" name="Google Shape;145;p7"/>
          <p:cNvSpPr txBox="1"/>
          <p:nvPr/>
        </p:nvSpPr>
        <p:spPr>
          <a:xfrm>
            <a:off x="729450" y="6100665"/>
            <a:ext cx="2997349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/>
            <a:r>
              <a:rPr lang="en-US" b="1" dirty="0">
                <a:sym typeface="Lato"/>
              </a:rPr>
              <a:t>AUC: </a:t>
            </a:r>
            <a:r>
              <a:rPr lang="en-IN" dirty="0"/>
              <a:t>0.9095396535168883</a:t>
            </a:r>
            <a:endParaRPr b="1" dirty="0">
              <a:sym typeface="Lato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6E6F8B2-3E43-2E44-945C-3033D9F791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8553" y="4466548"/>
            <a:ext cx="2268394" cy="16337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D2B3E8B-47F7-5E4A-BF38-F488F35CE6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9450" y="2338924"/>
            <a:ext cx="7086600" cy="2260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EE6E64B-8744-EF4A-8E73-2A520ECB1179}"/>
              </a:ext>
            </a:extLst>
          </p:cNvPr>
          <p:cNvSpPr txBox="1"/>
          <p:nvPr/>
        </p:nvSpPr>
        <p:spPr>
          <a:xfrm>
            <a:off x="4838218" y="6146815"/>
            <a:ext cx="29778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Best probability </a:t>
            </a:r>
            <a:r>
              <a:rPr lang="en-IN" b="1" dirty="0" err="1"/>
              <a:t>cutoff</a:t>
            </a:r>
            <a:r>
              <a:rPr lang="en-IN" dirty="0"/>
              <a:t>= 0.496552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1736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63805" y="188640"/>
            <a:ext cx="828675" cy="81915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7"/>
          <p:cNvSpPr txBox="1">
            <a:spLocks noGrp="1"/>
          </p:cNvSpPr>
          <p:nvPr>
            <p:ph type="title"/>
          </p:nvPr>
        </p:nvSpPr>
        <p:spPr>
          <a:xfrm>
            <a:off x="729450" y="1758200"/>
            <a:ext cx="7688700" cy="71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Random Forest:</a:t>
            </a:r>
            <a:endParaRPr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7607808-96A2-F445-8B29-A55D865508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9942" y="4530558"/>
            <a:ext cx="2137037" cy="153911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E712CF2-79CC-6A44-90B2-99D4DABD30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160" y="2269958"/>
            <a:ext cx="7086600" cy="2260600"/>
          </a:xfrm>
          <a:prstGeom prst="rect">
            <a:avLst/>
          </a:prstGeom>
        </p:spPr>
      </p:pic>
      <p:sp>
        <p:nvSpPr>
          <p:cNvPr id="13" name="Google Shape;145;p7">
            <a:extLst>
              <a:ext uri="{FF2B5EF4-FFF2-40B4-BE49-F238E27FC236}">
                <a16:creationId xmlns:a16="http://schemas.microsoft.com/office/drawing/2014/main" id="{DF4AA255-3D47-AD45-8073-999E0F003867}"/>
              </a:ext>
            </a:extLst>
          </p:cNvPr>
          <p:cNvSpPr txBox="1"/>
          <p:nvPr/>
        </p:nvSpPr>
        <p:spPr>
          <a:xfrm>
            <a:off x="729450" y="6100665"/>
            <a:ext cx="2997349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/>
            <a:r>
              <a:rPr lang="en-US" b="1" dirty="0">
                <a:sym typeface="Lato"/>
              </a:rPr>
              <a:t>AUC: </a:t>
            </a:r>
            <a:r>
              <a:rPr lang="en-IN" dirty="0"/>
              <a:t>0.908887597170155</a:t>
            </a:r>
            <a:endParaRPr b="1" dirty="0">
              <a:sym typeface="Lato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BCA9C76-996B-A34A-8336-CA16242775A9}"/>
              </a:ext>
            </a:extLst>
          </p:cNvPr>
          <p:cNvSpPr txBox="1"/>
          <p:nvPr/>
        </p:nvSpPr>
        <p:spPr>
          <a:xfrm>
            <a:off x="4849792" y="6146815"/>
            <a:ext cx="29662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Best probability </a:t>
            </a:r>
            <a:r>
              <a:rPr lang="en-IN" b="1" dirty="0" err="1"/>
              <a:t>cutoff</a:t>
            </a:r>
            <a:r>
              <a:rPr lang="en-IN" dirty="0"/>
              <a:t>= 0.486207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320001"/>
      </p:ext>
    </p:extLst>
  </p:cSld>
  <p:clrMapOvr>
    <a:masterClrMapping/>
  </p:clrMapOvr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276</TotalTime>
  <Words>466</Words>
  <Application>Microsoft Macintosh PowerPoint</Application>
  <PresentationFormat>On-screen Show (4:3)</PresentationFormat>
  <Paragraphs>87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2" baseType="lpstr">
      <vt:lpstr>Lato</vt:lpstr>
      <vt:lpstr>Arial</vt:lpstr>
      <vt:lpstr>Verdana</vt:lpstr>
      <vt:lpstr>Consolas</vt:lpstr>
      <vt:lpstr>Raleway</vt:lpstr>
      <vt:lpstr>Roboto Mono</vt:lpstr>
      <vt:lpstr>Arial Black</vt:lpstr>
      <vt:lpstr>Calibri</vt:lpstr>
      <vt:lpstr>Streamline</vt:lpstr>
      <vt:lpstr> Machine Learning Hackathon CG 2022</vt:lpstr>
      <vt:lpstr>Brief description of the problem at hand:</vt:lpstr>
      <vt:lpstr>Solution proposed and description:</vt:lpstr>
      <vt:lpstr>Technology/Tool Stack Used:</vt:lpstr>
      <vt:lpstr>Finding Dominant Features:</vt:lpstr>
      <vt:lpstr>Performance Metrics:</vt:lpstr>
      <vt:lpstr>Approach:</vt:lpstr>
      <vt:lpstr>XGBoost Classifier:</vt:lpstr>
      <vt:lpstr>Random Forest:</vt:lpstr>
      <vt:lpstr>Model Comparison:</vt:lpstr>
      <vt:lpstr>Impact Analysis:</vt:lpstr>
      <vt:lpstr>Source code as ZIP or Github URL:</vt:lpstr>
      <vt:lpstr>THANK YOU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Machine Learning Hackathon CG 2022</dc:title>
  <dc:creator>Aditi Tijage</dc:creator>
  <cp:lastModifiedBy>Microsoft Office User</cp:lastModifiedBy>
  <cp:revision>45</cp:revision>
  <dcterms:created xsi:type="dcterms:W3CDTF">2022-04-28T06:07:44Z</dcterms:created>
  <dcterms:modified xsi:type="dcterms:W3CDTF">2022-07-23T18:28:55Z</dcterms:modified>
</cp:coreProperties>
</file>